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gT/1DAdXsY1XKJxUECYjg31ucz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Елизавета Воронина" initials="" lastIdx="30" clrIdx="0"/>
  <p:cmAuthor id="1" name="Barbie Orly" initials="" lastIdx="4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9d027b2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49d027b20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49d027b20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4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377949" y="3429000"/>
            <a:ext cx="8756651" cy="96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4300"/>
              <a:buFont typeface="Calibri"/>
              <a:buNone/>
            </a:pPr>
            <a:r>
              <a:rPr lang="ru-RU" sz="4300" b="1" dirty="0">
                <a:solidFill>
                  <a:srgbClr val="B02521"/>
                </a:solidFill>
              </a:rPr>
              <a:t>Глава 14. Разработка тестбенчей</a:t>
            </a:r>
            <a:endParaRPr sz="4300" b="1" dirty="0">
              <a:solidFill>
                <a:srgbClr val="B02521"/>
              </a:solidFill>
            </a:endParaRPr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368A0C10-22C8-9714-61EA-7513D0602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949" y="4923922"/>
            <a:ext cx="8151812" cy="900113"/>
          </a:xfrm>
        </p:spPr>
        <p:txBody>
          <a:bodyPr>
            <a:normAutofit/>
          </a:bodyPr>
          <a:lstStyle/>
          <a:p>
            <a:pPr algn="l"/>
            <a:r>
              <a:rPr lang="ru-RU" sz="1600" dirty="0">
                <a:solidFill>
                  <a:srgbClr val="B02521"/>
                </a:solidFill>
                <a:latin typeface="+mj-lt"/>
              </a:rPr>
              <a:t>Оценка компромиссов проектирования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/>
          </p:nvPr>
        </p:nvSpPr>
        <p:spPr>
          <a:xfrm>
            <a:off x="701748" y="1281726"/>
            <a:ext cx="9763843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Функции модулей унифицированного тестбенча</a:t>
            </a:r>
            <a:endParaRPr b="1" dirty="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7101529" y="479445"/>
            <a:ext cx="240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 txBox="1">
            <a:spLocks noGrp="1"/>
          </p:cNvSpPr>
          <p:nvPr>
            <p:ph type="sldNum" idx="12"/>
          </p:nvPr>
        </p:nvSpPr>
        <p:spPr>
          <a:xfrm>
            <a:off x="9979737" y="573881"/>
            <a:ext cx="4858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10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10" name="Google Shape;210;p11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422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Унифицированный тестбенч состоит из нескольких ключевых модулей, среди которых: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Г</a:t>
            </a: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</a:ext>
                </a:extLst>
              </a:rPr>
              <a:t>енераторы тестовых последовательностей: создают входные данные (предобработка или генерация во время моделирования);</a:t>
            </a:r>
            <a:endParaRPr sz="1700" dirty="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</a:ext>
              </a:extLst>
            </a:endParaRPr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"/>
                  </a:ext>
                </a:extLst>
              </a:rPr>
              <a:t>Транзакторы: преобразуют сигналы между уровнями абстракции, могут инициировать или принимать действия;</a:t>
            </a:r>
            <a:endParaRPr sz="1700" dirty="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</a:ext>
              </a:extLst>
            </a:endParaRPr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  </a:ext>
                </a:extLst>
              </a:rPr>
              <a:t>Мониторы интерфейсов: контролируют протокол и корректность сигналов, отделены для повторного использования;</a:t>
            </a:r>
            <a:endParaRPr sz="1700" dirty="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</a:ext>
              </a:extLst>
            </a:endParaRPr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"/>
                  </a:ext>
                </a:extLst>
              </a:rPr>
              <a:t>Устройства проверки откликов: анализируют выходные данные дизайна. Содержат наибольшую специфику приложения.</a:t>
            </a:r>
            <a:endParaRPr sz="1700" dirty="0"/>
          </a:p>
        </p:txBody>
      </p:sp>
      <p:sp>
        <p:nvSpPr>
          <p:cNvPr id="211" name="Google Shape;211;p11"/>
          <p:cNvSpPr txBox="1"/>
          <p:nvPr/>
        </p:nvSpPr>
        <p:spPr>
          <a:xfrm>
            <a:off x="5897023" y="2149774"/>
            <a:ext cx="4814100" cy="4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  </a:ext>
                </a:extLst>
              </a:rPr>
              <a:t>Три типа проверки откликов:</a:t>
            </a:r>
          </a:p>
          <a:p>
            <a:pPr marL="285750" marR="0" lvl="0" indent="-311150" algn="l" defTabSz="914400" rtl="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๏"/>
              <a:tabLst/>
              <a:defRPr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3"/>
                  </a:ext>
                </a:extLst>
              </a:rPr>
              <a:t>На основе эталонной модели (используется при наличии точной модели дизайна);</a:t>
            </a:r>
            <a:endParaRPr lang="ru-RU"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4"/>
                </a:ext>
              </a:extLst>
            </a:endParaRPr>
          </a:p>
          <a:p>
            <a:pPr marL="285750" marR="0" lvl="0" indent="-311150" algn="l" defTabSz="914400" rtl="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๏"/>
              <a:tabLst/>
              <a:defRPr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5"/>
                  </a:ext>
                </a:extLst>
              </a:rPr>
              <a:t>Контрольная таблица (применима при предсказуемом поведении дизайна);</a:t>
            </a:r>
            <a:endParaRPr lang="ru-RU"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6"/>
                </a:ext>
              </a:extLst>
            </a:endParaRPr>
          </a:p>
          <a:p>
            <a:pPr marL="285750" marR="0" lvl="0" indent="-311150" algn="l" defTabSz="914400" rtl="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๏"/>
              <a:tabLst/>
              <a:defRPr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7"/>
                  </a:ext>
                </a:extLst>
              </a:rPr>
              <a:t>Проверка производительности (подходит для непредсказуемых реализаций).</a:t>
            </a:r>
          </a:p>
          <a:p>
            <a:pPr marL="342900" marR="0" lvl="0" indent="-36830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Выбор подхода зависит от типа дизайна и целей тестирования.</a:t>
            </a:r>
            <a:endParaRPr sz="1700" dirty="0"/>
          </a:p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Модули тестбенча должны быть максимально независимыми и готовы к аппаратному ускорению.</a:t>
            </a:r>
            <a:endParaRPr sz="1700" dirty="0"/>
          </a:p>
        </p:txBody>
      </p:sp>
      <p:sp>
        <p:nvSpPr>
          <p:cNvPr id="212" name="Google Shape;212;p11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Модули и API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8804880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Программный интерфейс и нисходящая разработка тестбенча</a:t>
            </a:r>
            <a:endParaRPr b="1" dirty="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Модули и API</a:t>
            </a:r>
            <a:endParaRPr sz="1200"/>
          </a:p>
        </p:txBody>
      </p:sp>
      <p:sp>
        <p:nvSpPr>
          <p:cNvPr id="221" name="Google Shape;221;p12"/>
          <p:cNvSpPr txBox="1">
            <a:spLocks noGrp="1"/>
          </p:cNvSpPr>
          <p:nvPr>
            <p:ph type="sldNum" idx="12"/>
          </p:nvPr>
        </p:nvSpPr>
        <p:spPr>
          <a:xfrm>
            <a:off x="9979737" y="573881"/>
            <a:ext cx="4501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11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22" name="Google Shape;222;p12"/>
          <p:cNvSpPr txBox="1">
            <a:spLocks noGrp="1"/>
          </p:cNvSpPr>
          <p:nvPr>
            <p:ph type="body" idx="2"/>
          </p:nvPr>
        </p:nvSpPr>
        <p:spPr>
          <a:xfrm>
            <a:off x="697555" y="2346738"/>
            <a:ext cx="4814245" cy="316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8"/>
                  </a:ext>
                </a:extLst>
              </a:rPr>
              <a:t>API тестбенча обеспечивает взаимодействие между модулями на разных уровнях абстракции, ч</a:t>
            </a: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0"/>
                  </a:ext>
                </a:extLst>
              </a:rPr>
              <a:t>то позволяет: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Повторно использовать модули между проектами;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Определять структуру интерфейсов между уровнями.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Нисходящая разработка начинается с тестбенча подсистемы верхнего уровня.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В таком случае используется: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FVP и спецификация;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Повторное использование модулей из FVP.</a:t>
            </a:r>
            <a:endParaRPr sz="1700" dirty="0"/>
          </a:p>
        </p:txBody>
      </p:sp>
      <p:pic>
        <p:nvPicPr>
          <p:cNvPr id="223" name="Google Shape;22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7277" y="1895475"/>
            <a:ext cx="541020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>
            <a:spLocks noGrp="1"/>
          </p:cNvSpPr>
          <p:nvPr>
            <p:ph type="title"/>
          </p:nvPr>
        </p:nvSpPr>
        <p:spPr>
          <a:xfrm>
            <a:off x="701748" y="1281726"/>
            <a:ext cx="10453931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Разработка и отладка тестов до реализации дизайна</a:t>
            </a:r>
            <a:endParaRPr dirty="0"/>
          </a:p>
        </p:txBody>
      </p:sp>
      <p:sp>
        <p:nvSpPr>
          <p:cNvPr id="230" name="Google Shape;230;p13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Подходы к разработке тестов и верификации</a:t>
            </a:r>
            <a:endParaRPr sz="1200"/>
          </a:p>
        </p:txBody>
      </p:sp>
      <p:sp>
        <p:nvSpPr>
          <p:cNvPr id="232" name="Google Shape;232;p13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4596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12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33" name="Google Shape;233;p13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422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Разработка тестов начинается до появления реализации, с заменой FVP на TLM.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Благодаря чему появляется возможность: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Ранней отладки;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Повышения эффективности.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Подсистема разбивается на блоки с прозрачными и стандартизированными интерфейсами.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Проводится верификация простыми средствами (векторы, форма сигнала, структурные утверждения).</a:t>
            </a:r>
            <a:endParaRPr sz="1700" dirty="0"/>
          </a:p>
        </p:txBody>
      </p:sp>
      <p:pic>
        <p:nvPicPr>
          <p:cNvPr id="234" name="Google Shape;23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358390"/>
            <a:ext cx="5585460" cy="214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9567666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Многоуровневая организация тестбенча и повторное использование</a:t>
            </a:r>
            <a:endParaRPr dirty="0"/>
          </a:p>
        </p:txBody>
      </p:sp>
      <p:sp>
        <p:nvSpPr>
          <p:cNvPr id="241" name="Google Shape;241;p14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7101529" y="479445"/>
            <a:ext cx="24050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Подходы к разработке тестов и верификации</a:t>
            </a:r>
            <a:endParaRPr sz="1200"/>
          </a:p>
        </p:txBody>
      </p:sp>
      <p:sp>
        <p:nvSpPr>
          <p:cNvPr id="243" name="Google Shape;243;p14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440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13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44" name="Google Shape;244;p14"/>
          <p:cNvSpPr txBox="1">
            <a:spLocks noGrp="1"/>
          </p:cNvSpPr>
          <p:nvPr>
            <p:ph type="body" idx="2"/>
          </p:nvPr>
        </p:nvSpPr>
        <p:spPr>
          <a:xfrm>
            <a:off x="697555" y="2332668"/>
            <a:ext cx="4814245" cy="422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Требования к </a:t>
            </a:r>
            <a:r>
              <a:rPr lang="ru-RU" sz="1700" dirty="0" err="1"/>
              <a:t>тестбенчу</a:t>
            </a:r>
            <a:r>
              <a:rPr lang="ru-RU" sz="1700" dirty="0"/>
              <a:t> для случайных тестов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b="1" dirty="0"/>
              <a:t>Поддержка рандомизации.</a:t>
            </a:r>
            <a:r>
              <a:rPr lang="ru-RU" sz="1700" dirty="0"/>
              <a:t> Генератор тестов должен задавать параметры случайности с возможностью изменений.</a:t>
            </a:r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b="1" dirty="0"/>
              <a:t>Самопроверка тестбенча</a:t>
            </a:r>
            <a:r>
              <a:rPr lang="ru-RU" sz="1700" dirty="0"/>
              <a:t>. Тестбенч должен проверять отклики в процессе тестирования и завершать его при ошибке.</a:t>
            </a:r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b="1" dirty="0"/>
              <a:t>Генератор тестов</a:t>
            </a:r>
            <a:r>
              <a:rPr lang="ru-RU" sz="1700" dirty="0"/>
              <a:t> должен поддерживать стандартные ограничения и работу по умолчанию (например, по времени).</a:t>
            </a:r>
            <a:endParaRPr sz="1700" dirty="0"/>
          </a:p>
        </p:txBody>
      </p:sp>
      <p:pic>
        <p:nvPicPr>
          <p:cNvPr id="245" name="Google Shape;24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9780" y="2149788"/>
            <a:ext cx="5730240" cy="330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7471580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Восходящая разработка тестбенчей</a:t>
            </a:r>
            <a:endParaRPr b="1" dirty="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5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5"/>
          <p:cNvSpPr txBox="1"/>
          <p:nvPr/>
        </p:nvSpPr>
        <p:spPr>
          <a:xfrm>
            <a:off x="7101529" y="479445"/>
            <a:ext cx="24050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Подходы к разработке тестов и верификации</a:t>
            </a:r>
            <a:endParaRPr sz="1200"/>
          </a:p>
        </p:txBody>
      </p:sp>
      <p:sp>
        <p:nvSpPr>
          <p:cNvPr id="265" name="Google Shape;265;p15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440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14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422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Разработка начинается с уровня блоков: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Верификация отдельных моделей с использованием HDL/HVL;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Проверка базовой работоспособности простыми методами (тестовые векторы, </a:t>
            </a:r>
            <a:r>
              <a:rPr lang="ru-RU" sz="1700" dirty="0" err="1"/>
              <a:t>вейвформы</a:t>
            </a:r>
            <a:r>
              <a:rPr lang="ru-RU" sz="1700" dirty="0"/>
              <a:t>).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На основе тестбенчей блоков формируется тестбенч подсистемы: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Удаляются внутренние </a:t>
            </a:r>
            <a:r>
              <a:rPr lang="ru-RU" sz="1700" dirty="0" err="1"/>
              <a:t>транзакторы</a:t>
            </a:r>
            <a:r>
              <a:rPr lang="ru-RU" sz="1700" dirty="0"/>
              <a:t>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Объединяются мониторы и устройства проверки откликов;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Повторно используются компоненты и тесты.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700"/>
            </a:pP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2"/>
                  </a:ext>
                </a:extLst>
              </a:rPr>
              <a:t>Требуется тесное взаимодействие между командами блоков и подсистем.</a:t>
            </a:r>
            <a:endParaRPr sz="1700" dirty="0"/>
          </a:p>
        </p:txBody>
      </p:sp>
      <p:pic>
        <p:nvPicPr>
          <p:cNvPr id="267" name="Google Shape;26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1348" y="2149788"/>
            <a:ext cx="573405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7204294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Разработка верификационных тестов</a:t>
            </a:r>
            <a:endParaRPr dirty="0"/>
          </a:p>
        </p:txBody>
      </p:sp>
      <p:sp>
        <p:nvSpPr>
          <p:cNvPr id="274" name="Google Shape;274;p16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529" y="479445"/>
            <a:ext cx="24050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Подходы к разработке тестов и верификации</a:t>
            </a:r>
            <a:endParaRPr sz="1200"/>
          </a:p>
        </p:txBody>
      </p:sp>
      <p:sp>
        <p:nvSpPr>
          <p:cNvPr id="276" name="Google Shape;276;p16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4787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15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77" name="Google Shape;277;p16"/>
          <p:cNvSpPr txBox="1">
            <a:spLocks noGrp="1"/>
          </p:cNvSpPr>
          <p:nvPr>
            <p:ph type="body" idx="2"/>
          </p:nvPr>
        </p:nvSpPr>
        <p:spPr>
          <a:xfrm>
            <a:off x="697550" y="2149801"/>
            <a:ext cx="4960200" cy="3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В общем случае процесс тестирования разделяется на: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Разработку тестбенча, что требует высокого уровня квалификации;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Создание тестов, что требует понимания дизайна и сценариев его работы.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Команды включают инженеров-конструкторов и инженеров программного обеспечения, отвечающих за тесты.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Главная цель тестбенча – предоставить тестировщику удобную, абстрагированную среду, чтобы минимизировать работу с данными, сосредоточиться на логике теста и повысить общую эффективность отладки и запуска.</a:t>
            </a:r>
            <a:endParaRPr sz="1700" dirty="0"/>
          </a:p>
        </p:txBody>
      </p:sp>
      <p:pic>
        <p:nvPicPr>
          <p:cNvPr id="278" name="Google Shape;278;p16" title="9366775.png"/>
          <p:cNvPicPr preferRelativeResize="0"/>
          <p:nvPr/>
        </p:nvPicPr>
        <p:blipFill rotWithShape="1">
          <a:blip r:embed="rId4">
            <a:alphaModFix/>
          </a:blip>
          <a:srcRect l="8036" t="52918" r="52973" b="8090"/>
          <a:stretch/>
        </p:blipFill>
        <p:spPr>
          <a:xfrm>
            <a:off x="7101525" y="21765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6289602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Направленные и случайные тесты</a:t>
            </a:r>
            <a:endParaRPr dirty="0"/>
          </a:p>
        </p:txBody>
      </p:sp>
      <p:sp>
        <p:nvSpPr>
          <p:cNvPr id="285" name="Google Shape;285;p17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Случайные и направленные тесты</a:t>
            </a:r>
            <a:endParaRPr sz="1200"/>
          </a:p>
        </p:txBody>
      </p:sp>
      <p:sp>
        <p:nvSpPr>
          <p:cNvPr id="287" name="Google Shape;287;p17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440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16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88" name="Google Shape;288;p17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5808020" cy="365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Существуют два типа тестов: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3"/>
                  </a:ext>
                </a:extLst>
              </a:rPr>
              <a:t>Направленные – точная последовательность действий для проверки конкретной функции;</a:t>
            </a:r>
            <a:endParaRPr sz="1700" dirty="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4"/>
                </a:ext>
              </a:extLst>
            </a:endParaRPr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5"/>
                  </a:ext>
                </a:extLst>
              </a:rPr>
              <a:t>Случайные – параметры определяются автоматически, охватывают широкий спектр сценариев.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Случайные тесты: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Генерация множества последовательностей без знания дизайна;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Меньше тестов для охвата функций.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6"/>
                  </a:ext>
                </a:extLst>
              </a:rPr>
              <a:t>При использовании случайных тестов </a:t>
            </a:r>
            <a:r>
              <a:rPr lang="ru-RU" sz="1700" dirty="0"/>
              <a:t>сложно определить, что именно было проверено. Появляются трудности в воспроизведении</a:t>
            </a: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7"/>
                  </a:ext>
                </a:extLst>
              </a:rPr>
              <a:t> и затрудняется отладка. </a:t>
            </a:r>
            <a:endParaRPr sz="1700" dirty="0"/>
          </a:p>
        </p:txBody>
      </p:sp>
      <p:pic>
        <p:nvPicPr>
          <p:cNvPr id="289" name="Google Shape;289;p17" title="9366777.png"/>
          <p:cNvPicPr preferRelativeResize="0"/>
          <p:nvPr/>
        </p:nvPicPr>
        <p:blipFill rotWithShape="1">
          <a:blip r:embed="rId4">
            <a:alphaModFix/>
          </a:blip>
          <a:srcRect l="52010" t="7731" r="9403" b="53651"/>
          <a:stretch/>
        </p:blipFill>
        <p:spPr>
          <a:xfrm>
            <a:off x="7101525" y="21765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6289602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Направленные тесты</a:t>
            </a:r>
            <a:endParaRPr dirty="0"/>
          </a:p>
        </p:txBody>
      </p:sp>
      <p:sp>
        <p:nvSpPr>
          <p:cNvPr id="296" name="Google Shape;296;p18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Случайные и направленные тесты</a:t>
            </a:r>
            <a:endParaRPr sz="1200" dirty="0"/>
          </a:p>
        </p:txBody>
      </p:sp>
      <p:sp>
        <p:nvSpPr>
          <p:cNvPr id="298" name="Google Shape;298;p18"/>
          <p:cNvSpPr txBox="1">
            <a:spLocks noGrp="1"/>
          </p:cNvSpPr>
          <p:nvPr>
            <p:ph type="sldNum" idx="12"/>
          </p:nvPr>
        </p:nvSpPr>
        <p:spPr>
          <a:xfrm>
            <a:off x="9979737" y="573881"/>
            <a:ext cx="4691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17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299" name="Google Shape;299;p18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6173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Направленные тесты:</a:t>
            </a:r>
            <a:endParaRPr sz="170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/>
              <a:t>Проверка конкретной функции;</a:t>
            </a:r>
            <a:endParaRPr sz="170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/>
              <a:t>Высокая предсказуемость;</a:t>
            </a:r>
            <a:endParaRPr sz="170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/>
              <a:t>Полезны для регрессионных наборов.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Такие тесты требуют глубокого знания дизайна, а также могут быть трудоемкими.</a:t>
            </a:r>
            <a:endParaRPr sz="1700"/>
          </a:p>
        </p:txBody>
      </p:sp>
      <p:sp>
        <p:nvSpPr>
          <p:cNvPr id="300" name="Google Shape;300;p18"/>
          <p:cNvSpPr txBox="1"/>
          <p:nvPr/>
        </p:nvSpPr>
        <p:spPr>
          <a:xfrm>
            <a:off x="5581422" y="2149788"/>
            <a:ext cx="5445300" cy="436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8"/>
                  </a:ext>
                </a:extLst>
              </a:rPr>
              <a:t>Типы направленных тестов:</a:t>
            </a:r>
            <a:endParaRPr sz="1700" dirty="0"/>
          </a:p>
          <a:p>
            <a:pPr marL="342900" marR="0" lvl="0" indent="-36830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ru-RU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Тесты интерфейсов 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проводятся в первую очередь, проверяют базовую передачу сигналов и обработку ошибок;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6830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ru-RU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Стресс-тесты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проводятся на раннем этапе, проверяют пределы работы интерфейсов (тайм-ауты, </a:t>
            </a:r>
            <a:r>
              <a:rPr lang="ru-RU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дедлоки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6830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ru-RU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Функциональные тесты 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выполняются до начала случайного тестирования, проверяют корректность работы функций в обычных и стрессовых условиях;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6830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ru-RU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9"/>
                  </a:ext>
                </a:extLst>
              </a:rPr>
              <a:t>Тесты на ошибки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9"/>
                  </a:ext>
                </a:extLst>
              </a:rPr>
              <a:t> проводятся после тестирования функций в условиях возникновения устранимых и неустранимых ошибок;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6830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ru-RU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Тесты производительности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выполняются на протяжении всего процесса и в финале для проверки целевых характеристик, проверяют </a:t>
            </a:r>
            <a:r>
              <a:rPr lang="ru-RU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throughput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bandwidth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title"/>
          </p:nvPr>
        </p:nvSpPr>
        <p:spPr>
          <a:xfrm>
            <a:off x="701748" y="1281726"/>
            <a:ext cx="10009370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Сочетание направленного и случайного тестирования</a:t>
            </a:r>
            <a:endParaRPr dirty="0"/>
          </a:p>
        </p:txBody>
      </p:sp>
      <p:sp>
        <p:nvSpPr>
          <p:cNvPr id="307" name="Google Shape;307;p19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9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Случайные и направленные тесты</a:t>
            </a:r>
            <a:endParaRPr sz="1200"/>
          </a:p>
        </p:txBody>
      </p:sp>
      <p:sp>
        <p:nvSpPr>
          <p:cNvPr id="309" name="Google Shape;309;p19"/>
          <p:cNvSpPr txBox="1">
            <a:spLocks noGrp="1"/>
          </p:cNvSpPr>
          <p:nvPr>
            <p:ph type="sldNum" idx="12"/>
          </p:nvPr>
        </p:nvSpPr>
        <p:spPr>
          <a:xfrm>
            <a:off x="9979737" y="573881"/>
            <a:ext cx="4691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18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310" name="Google Shape;310;p19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422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Первоначальный подход подразумевал проведение сначала случайных тестов, а затем тестов, </a:t>
            </a: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0"/>
                  </a:ext>
                </a:extLst>
              </a:rPr>
              <a:t>направленных</a:t>
            </a:r>
            <a:r>
              <a:rPr lang="ru-RU" sz="1700" dirty="0"/>
              <a:t> на </a:t>
            </a:r>
            <a:r>
              <a:rPr lang="ru-RU" sz="1700" dirty="0" err="1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1"/>
                  </a:ext>
                </a:extLst>
              </a:rPr>
              <a:t>непротестированные</a:t>
            </a: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1"/>
                  </a:ext>
                </a:extLst>
              </a:rPr>
              <a:t> </a:t>
            </a:r>
            <a:r>
              <a:rPr lang="ru-RU" sz="1700" dirty="0"/>
              <a:t>участки.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Такой подход вызывал ряд недостатков: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Первичная верификация требует пошагового контроля;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Случайные тесты непредсказуемы;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Сложно определить, что именно проверено;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Нельзя заранее понять, какие направленные тесты понадобятся;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Поведение тестов меняется при малейших изменениях.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endParaRPr sz="1700" dirty="0"/>
          </a:p>
        </p:txBody>
      </p:sp>
      <p:sp>
        <p:nvSpPr>
          <p:cNvPr id="311" name="Google Shape;311;p19"/>
          <p:cNvSpPr txBox="1">
            <a:spLocks noGrp="1"/>
          </p:cNvSpPr>
          <p:nvPr>
            <p:ph type="body" idx="2"/>
          </p:nvPr>
        </p:nvSpPr>
        <p:spPr>
          <a:xfrm>
            <a:off x="5897018" y="2149763"/>
            <a:ext cx="4814100" cy="4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Современный подход подразумевает начало работы с направленных тестов для базовых функций, затем использование случайных тестов и в финале применяются специализированные направленные тесты.</a:t>
            </a:r>
            <a:endParaRPr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6289602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Ограничение случайных тестов</a:t>
            </a:r>
            <a:endParaRPr dirty="0"/>
          </a:p>
        </p:txBody>
      </p:sp>
      <p:sp>
        <p:nvSpPr>
          <p:cNvPr id="318" name="Google Shape;318;p20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0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Случайные и направленные тесты</a:t>
            </a:r>
            <a:endParaRPr sz="1200"/>
          </a:p>
        </p:txBody>
      </p:sp>
      <p:sp>
        <p:nvSpPr>
          <p:cNvPr id="320" name="Google Shape;320;p20"/>
          <p:cNvSpPr txBox="1">
            <a:spLocks noGrp="1"/>
          </p:cNvSpPr>
          <p:nvPr>
            <p:ph type="sldNum" idx="12"/>
          </p:nvPr>
        </p:nvSpPr>
        <p:spPr>
          <a:xfrm>
            <a:off x="9979737" y="573881"/>
            <a:ext cx="5072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19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321" name="Google Shape;321;p20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422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2"/>
                  </a:ext>
                </a:extLst>
              </a:rPr>
              <a:t>Существует два вида случайных тестов:</a:t>
            </a:r>
            <a:endParaRPr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17500" lvl="0" indent="-34290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+mj-lt"/>
              <a:buAutoNum type="arabicPeriod"/>
            </a:pPr>
            <a:r>
              <a:rPr lang="ru-RU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Полностью случайные, у таких тестов нет никаких ограничений, но они демонстрируют низкую эффективность;</a:t>
            </a:r>
            <a:endParaRPr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17500" lvl="0" indent="-34290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+mj-lt"/>
              <a:buAutoNum type="arabicPeriod"/>
            </a:pPr>
            <a:r>
              <a:rPr lang="ru-RU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Ограниченные, у таких тестов можно устанавливать диапазоны значений, времени, вероятностей и они повышают шансы на покрытие функциональности. </a:t>
            </a:r>
            <a:endParaRPr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3"/>
                  </a:ext>
                </a:extLst>
              </a:rPr>
              <a:t>Примеры ограничений для тестов: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Тип запроса: чтение (10%) или запись (90%);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Адрес из заданного диапазона;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Зависимости между параметрами (тип запроса &lt;-&gt;диапазон адреса).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endParaRPr sz="1700" dirty="0"/>
          </a:p>
        </p:txBody>
      </p:sp>
      <p:sp>
        <p:nvSpPr>
          <p:cNvPr id="322" name="Google Shape;322;p20"/>
          <p:cNvSpPr txBox="1">
            <a:spLocks noGrp="1"/>
          </p:cNvSpPr>
          <p:nvPr>
            <p:ph type="body" idx="2"/>
          </p:nvPr>
        </p:nvSpPr>
        <p:spPr>
          <a:xfrm>
            <a:off x="5897018" y="2149763"/>
            <a:ext cx="4814100" cy="4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Из-за роста числа ограничений становится больше зависимостей, в таком случае используются решатели ограничений, основанные на математических алгоритмах.</a:t>
            </a:r>
            <a:endParaRPr sz="1700" dirty="0"/>
          </a:p>
        </p:txBody>
      </p:sp>
      <p:pic>
        <p:nvPicPr>
          <p:cNvPr id="323" name="Google Shape;323;p20" title="9366777.png"/>
          <p:cNvPicPr preferRelativeResize="0"/>
          <p:nvPr/>
        </p:nvPicPr>
        <p:blipFill rotWithShape="1">
          <a:blip r:embed="rId4">
            <a:alphaModFix/>
          </a:blip>
          <a:srcRect l="9057" t="8368" r="52034" b="52908"/>
          <a:stretch/>
        </p:blipFill>
        <p:spPr>
          <a:xfrm>
            <a:off x="8973375" y="3858575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245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Содержание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697554" y="2224216"/>
            <a:ext cx="9282183" cy="4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200"/>
              <a:buFont typeface="Noto Sans Symbols"/>
              <a:buChar char="⦿"/>
            </a:pPr>
            <a:r>
              <a:rPr lang="ru-RU" sz="2000" dirty="0">
                <a:solidFill>
                  <a:srgbClr val="B02521"/>
                </a:solidFill>
              </a:rPr>
              <a:t> Введение в разработку тестбенчей</a:t>
            </a:r>
            <a:endParaRPr sz="2000" dirty="0">
              <a:solidFill>
                <a:srgbClr val="B0252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200"/>
              <a:buFont typeface="Noto Sans Symbols"/>
              <a:buChar char="⦿"/>
            </a:pPr>
            <a:r>
              <a:rPr lang="ru-RU" sz="2000" dirty="0">
                <a:solidFill>
                  <a:srgbClr val="B02521"/>
                </a:solidFill>
              </a:rPr>
              <a:t> Сложности и секционирование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200"/>
              <a:buFont typeface="Noto Sans Symbols"/>
              <a:buChar char="⦿"/>
            </a:pPr>
            <a:r>
              <a:rPr lang="ru-RU" sz="2000" dirty="0">
                <a:solidFill>
                  <a:srgbClr val="B02521"/>
                </a:solidFill>
              </a:rPr>
              <a:t> Стандартные интерфейсы</a:t>
            </a:r>
            <a:endParaRPr sz="2000" dirty="0">
              <a:solidFill>
                <a:srgbClr val="B0252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200"/>
              <a:buChar char="⦿"/>
            </a:pPr>
            <a:r>
              <a:rPr lang="ru-RU" sz="2000" dirty="0">
                <a:solidFill>
                  <a:srgbClr val="B02521"/>
                </a:solidFill>
              </a:rPr>
              <a:t> Поиск баланса</a:t>
            </a:r>
            <a:endParaRPr sz="2000" dirty="0">
              <a:solidFill>
                <a:srgbClr val="B0252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200"/>
              <a:buChar char="⦿"/>
            </a:pPr>
            <a:r>
              <a:rPr lang="ru-RU" sz="2000" dirty="0">
                <a:solidFill>
                  <a:srgbClr val="B02521"/>
                </a:solidFill>
              </a:rPr>
              <a:t> Восходящий и нисходящий подходы</a:t>
            </a:r>
            <a:endParaRPr sz="2000" dirty="0">
              <a:solidFill>
                <a:srgbClr val="B0252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200"/>
              <a:buFont typeface="Noto Sans Symbols"/>
              <a:buChar char="⦿"/>
            </a:pPr>
            <a:r>
              <a:rPr lang="ru-RU" sz="2000" dirty="0">
                <a:solidFill>
                  <a:srgbClr val="B02521"/>
                </a:solidFill>
              </a:rPr>
              <a:t> Модули и API</a:t>
            </a:r>
            <a:endParaRPr sz="2000" dirty="0">
              <a:solidFill>
                <a:srgbClr val="B0252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200"/>
              <a:buFont typeface="Noto Sans Symbols"/>
              <a:buChar char="⦿"/>
            </a:pPr>
            <a:r>
              <a:rPr lang="ru-RU" sz="2000" dirty="0">
                <a:solidFill>
                  <a:srgbClr val="B02521"/>
                </a:solidFill>
              </a:rPr>
              <a:t> Подходы к разработке тестов и верификации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200"/>
              <a:buFont typeface="Noto Sans Symbols"/>
              <a:buChar char="⦿"/>
            </a:pPr>
            <a:r>
              <a:rPr lang="ru-RU" sz="2000" dirty="0">
                <a:solidFill>
                  <a:srgbClr val="B02521"/>
                </a:solidFill>
              </a:rPr>
              <a:t> Случайные и направленные тесты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200"/>
              <a:buFont typeface="Noto Sans Symbols"/>
              <a:buChar char="⦿"/>
            </a:pPr>
            <a:r>
              <a:rPr lang="ru-RU" sz="2000" dirty="0">
                <a:solidFill>
                  <a:srgbClr val="B02521"/>
                </a:solidFill>
              </a:rPr>
              <a:t> Требования к </a:t>
            </a:r>
            <a:r>
              <a:rPr lang="ru-RU" sz="2000" dirty="0" err="1">
                <a:solidFill>
                  <a:srgbClr val="B02521"/>
                </a:solidFill>
              </a:rPr>
              <a:t>тестбенчу</a:t>
            </a:r>
            <a:r>
              <a:rPr lang="ru-RU" sz="2000" dirty="0">
                <a:solidFill>
                  <a:srgbClr val="B02521"/>
                </a:solidFill>
              </a:rPr>
              <a:t> для случайных тестов</a:t>
            </a:r>
            <a:endParaRPr sz="2000"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101529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Содержание</a:t>
            </a:r>
            <a:endParaRPr sz="1200"/>
          </a:p>
        </p:txBody>
      </p:sp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</a:t>
            </a:fld>
            <a:endParaRPr sz="2000">
              <a:solidFill>
                <a:srgbClr val="B0252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>
            <a:spLocks noGrp="1"/>
          </p:cNvSpPr>
          <p:nvPr>
            <p:ph type="title"/>
          </p:nvPr>
        </p:nvSpPr>
        <p:spPr>
          <a:xfrm>
            <a:off x="701748" y="1281726"/>
            <a:ext cx="8512590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Баланс между случайностью и контролем</a:t>
            </a:r>
            <a:endParaRPr dirty="0"/>
          </a:p>
        </p:txBody>
      </p:sp>
      <p:sp>
        <p:nvSpPr>
          <p:cNvPr id="330" name="Google Shape;330;p21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Случайные и направленные тесты</a:t>
            </a:r>
            <a:endParaRPr sz="1200"/>
          </a:p>
        </p:txBody>
      </p:sp>
      <p:sp>
        <p:nvSpPr>
          <p:cNvPr id="332" name="Google Shape;332;p21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440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20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333" name="Google Shape;333;p21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422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При увеличении ограничений тест становится более контролируемым и близким к направленным тестам.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При уменьшении ограничений появляется больше случайности, что может привести к неожиданным сценариям.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Необходимо соблюдать баланс между контролем и открытием скрытых ошибок.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Преимущества ограниченных случайных тестов: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 dirty="0"/>
              <a:t>Один случайный тест может покрыть такую же функциональность, как 5-10 направленных тестов;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 dirty="0"/>
              <a:t>Имитируют реальный недетерминированный трафик;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 dirty="0"/>
              <a:t>Подходят для современных систем, работающих в сложных условиях.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endParaRPr sz="1700" dirty="0"/>
          </a:p>
        </p:txBody>
      </p:sp>
      <p:sp>
        <p:nvSpPr>
          <p:cNvPr id="334" name="Google Shape;334;p21"/>
          <p:cNvSpPr txBox="1">
            <a:spLocks noGrp="1"/>
          </p:cNvSpPr>
          <p:nvPr>
            <p:ph type="body" idx="2"/>
          </p:nvPr>
        </p:nvSpPr>
        <p:spPr>
          <a:xfrm>
            <a:off x="5897018" y="2149763"/>
            <a:ext cx="4814100" cy="4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Команды продвинутой верификации активно используют этот подход для экономии времени и повышения качества тестирования.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8217168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Требования к тестбенчу для ограниченного случайного тестирования</a:t>
            </a:r>
            <a:endParaRPr/>
          </a:p>
        </p:txBody>
      </p:sp>
      <p:sp>
        <p:nvSpPr>
          <p:cNvPr id="341" name="Google Shape;341;p22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2"/>
          <p:cNvSpPr txBox="1"/>
          <p:nvPr/>
        </p:nvSpPr>
        <p:spPr>
          <a:xfrm>
            <a:off x="7101529" y="479445"/>
            <a:ext cx="24050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Требования к </a:t>
            </a:r>
            <a:r>
              <a:rPr lang="ru-RU" sz="1200" dirty="0" err="1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тестбенчу</a:t>
            </a: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 для случайных тестов</a:t>
            </a:r>
            <a:endParaRPr sz="1200" dirty="0"/>
          </a:p>
        </p:txBody>
      </p:sp>
      <p:sp>
        <p:nvSpPr>
          <p:cNvPr id="343" name="Google Shape;343;p22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4787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21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344" name="Google Shape;344;p22"/>
          <p:cNvSpPr txBox="1">
            <a:spLocks noGrp="1"/>
          </p:cNvSpPr>
          <p:nvPr>
            <p:ph type="body" idx="2"/>
          </p:nvPr>
        </p:nvSpPr>
        <p:spPr>
          <a:xfrm>
            <a:off x="697555" y="2276400"/>
            <a:ext cx="4814245" cy="422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Тестбенч должен: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 dirty="0"/>
              <a:t>Поддерживать методы генерации с ограниченной случайностью;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 dirty="0"/>
              <a:t>Быть </a:t>
            </a:r>
            <a:r>
              <a:rPr lang="ru-RU" sz="1700" dirty="0" err="1"/>
              <a:t>самопроверяющимся</a:t>
            </a:r>
            <a:r>
              <a:rPr lang="ru-RU" sz="1700" dirty="0"/>
              <a:t> и отслеживать ошибки в процессе выполнения;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 dirty="0"/>
              <a:t>Проверять отклики по мере появления и завершать тест при ошибке.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endParaRPr sz="1700" dirty="0"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2"/>
          </p:nvPr>
        </p:nvSpPr>
        <p:spPr>
          <a:xfrm>
            <a:off x="5897018" y="2276375"/>
            <a:ext cx="4814100" cy="4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Генератор тестов должен: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 dirty="0"/>
              <a:t>Обеспечивать интерфейс для задания параметров случайности;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 dirty="0"/>
              <a:t>Включать стандартные ограничения и позволять их изменять;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 dirty="0"/>
              <a:t>Поддерживать работу по умолчанию (например, запуск по времени без ручной настройки).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Основная сложность заключается не в создании тестов, а в проектировании тестбенча, который </a:t>
            </a:r>
            <a:r>
              <a:rPr lang="ru-RU" sz="17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5"/>
                  </a:ext>
                </a:extLst>
              </a:rPr>
              <a:t>их </a:t>
            </a:r>
            <a:r>
              <a:rPr lang="ru-RU" sz="1700" dirty="0"/>
              <a:t>поддерживает.</a:t>
            </a:r>
            <a:endParaRPr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4F4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pic>
        <p:nvPicPr>
          <p:cNvPr id="351" name="Google Shape;35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803" y="2834803"/>
            <a:ext cx="1188394" cy="118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9725" y="5109048"/>
            <a:ext cx="1352550" cy="6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0750" y="1253652"/>
            <a:ext cx="2730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9d027b209_0_0"/>
          <p:cNvSpPr txBox="1">
            <a:spLocks noGrp="1"/>
          </p:cNvSpPr>
          <p:nvPr>
            <p:ph type="title"/>
          </p:nvPr>
        </p:nvSpPr>
        <p:spPr>
          <a:xfrm>
            <a:off x="701748" y="1281726"/>
            <a:ext cx="7823273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Оценка компромиссов проектирования</a:t>
            </a:r>
            <a:endParaRPr dirty="0"/>
          </a:p>
        </p:txBody>
      </p:sp>
      <p:sp>
        <p:nvSpPr>
          <p:cNvPr id="117" name="Google Shape;117;g349d027b209_0_0"/>
          <p:cNvSpPr txBox="1"/>
          <p:nvPr/>
        </p:nvSpPr>
        <p:spPr>
          <a:xfrm>
            <a:off x="4448818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349d027b209_0_0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Введение в разработку тестбенчей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349d027b209_0_0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3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20" name="Google Shape;120;g349d027b209_0_0"/>
          <p:cNvSpPr txBox="1">
            <a:spLocks noGrp="1"/>
          </p:cNvSpPr>
          <p:nvPr>
            <p:ph type="body" idx="2"/>
          </p:nvPr>
        </p:nvSpPr>
        <p:spPr>
          <a:xfrm>
            <a:off x="697550" y="2149801"/>
            <a:ext cx="4814100" cy="3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Симуляция – основная техника функциональной верификации.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Она позволяет проверять идеи до производства и экономит ресурсы.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Разработка тестбенча – важная и трудоемкая задача, требующая учета множества факторов.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При ее выполнении следует делать акцент на трех идеях:</a:t>
            </a:r>
            <a:endParaRPr sz="1700"/>
          </a:p>
          <a:p>
            <a:pPr marL="269999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Font typeface="Calibri"/>
              <a:buChar char="๏"/>
            </a:pPr>
            <a:r>
              <a:rPr lang="ru-RU" sz="1700"/>
              <a:t>Эффективность;</a:t>
            </a:r>
            <a:endParaRPr sz="1700"/>
          </a:p>
          <a:p>
            <a:pPr marL="269999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Font typeface="Calibri"/>
              <a:buChar char="๏"/>
            </a:pPr>
            <a:r>
              <a:rPr lang="ru-RU" sz="1700"/>
              <a:t>Возможность повторного использования;</a:t>
            </a:r>
            <a:endParaRPr sz="1700"/>
          </a:p>
          <a:p>
            <a:pPr marL="269999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Font typeface="Calibri"/>
              <a:buChar char="๏"/>
            </a:pPr>
            <a:r>
              <a:rPr lang="ru-RU" sz="1700"/>
              <a:t>Гибкость.</a:t>
            </a: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Эти идеи зачастую конфликтуют между собой и требуют компромиссов.</a:t>
            </a:r>
            <a:endParaRPr sz="1700"/>
          </a:p>
        </p:txBody>
      </p:sp>
      <p:pic>
        <p:nvPicPr>
          <p:cNvPr id="121" name="Google Shape;121;g349d027b209_0_0" title="9366777.png"/>
          <p:cNvPicPr preferRelativeResize="0"/>
          <p:nvPr/>
        </p:nvPicPr>
        <p:blipFill rotWithShape="1">
          <a:blip r:embed="rId4">
            <a:alphaModFix/>
          </a:blip>
          <a:srcRect l="52272" t="53493" r="9315" b="8093"/>
          <a:stretch/>
        </p:blipFill>
        <p:spPr>
          <a:xfrm>
            <a:off x="8644600" y="3851700"/>
            <a:ext cx="252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49d027b209_0_0"/>
          <p:cNvSpPr txBox="1">
            <a:spLocks noGrp="1"/>
          </p:cNvSpPr>
          <p:nvPr>
            <p:ph type="body" idx="2"/>
          </p:nvPr>
        </p:nvSpPr>
        <p:spPr>
          <a:xfrm>
            <a:off x="6350500" y="2149801"/>
            <a:ext cx="4814100" cy="17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Разработчику важно находить баланс между:</a:t>
            </a:r>
            <a:endParaRPr sz="1700"/>
          </a:p>
          <a:p>
            <a:pPr marL="269999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Font typeface="Calibri"/>
              <a:buChar char="๏"/>
            </a:pPr>
            <a:r>
              <a:rPr lang="ru-RU" sz="1700"/>
              <a:t>Временем и усилиями на создание и поддержку тестбенча;</a:t>
            </a:r>
            <a:endParaRPr sz="1700"/>
          </a:p>
          <a:p>
            <a:pPr marL="269999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๏"/>
            </a:pPr>
            <a:r>
              <a:rPr lang="ru-RU" sz="1700"/>
              <a:t>Выгодами от эффективной, универсальной и адаптируемой архитектуры.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701748" y="1281726"/>
            <a:ext cx="8020221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Повторное использование:</a:t>
            </a:r>
            <a:r>
              <a:rPr lang="ru-RU" b="1" dirty="0">
                <a:solidFill>
                  <a:srgbClr val="B02521"/>
                </a:solidFill>
              </a:rPr>
              <a:t> </a:t>
            </a: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изоляция информации, специфичной для дизайна</a:t>
            </a:r>
            <a:endParaRPr dirty="0"/>
          </a:p>
        </p:txBody>
      </p:sp>
      <p:sp>
        <p:nvSpPr>
          <p:cNvPr id="140" name="Google Shape;140;p5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Введение в разработку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4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43" name="Google Shape;143;p5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365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Для повторного использования тестбенча необходимо изолировать данные, зависящие от конкретного дизайна.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Если такая информация встроена в тестбенч, его повторное использование требует модификаций.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Ключевые функции тестбенча, такие как генерация последовательностей, взаимодействие и верификация отклика,  могут зависеть от дизайна.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Разделение функций на модули позволяет использовать их в других конфигурациях и проектах.</a:t>
            </a:r>
            <a:endParaRPr sz="1700" dirty="0"/>
          </a:p>
        </p:txBody>
      </p:sp>
      <p:pic>
        <p:nvPicPr>
          <p:cNvPr id="144" name="Google Shape;144;p5" title="9366775.png"/>
          <p:cNvPicPr preferRelativeResize="0"/>
          <p:nvPr/>
        </p:nvPicPr>
        <p:blipFill rotWithShape="1">
          <a:blip r:embed="rId4">
            <a:alphaModFix/>
          </a:blip>
          <a:srcRect l="8661" t="8545" r="53010" b="52573"/>
          <a:stretch/>
        </p:blipFill>
        <p:spPr>
          <a:xfrm>
            <a:off x="7101525" y="2194863"/>
            <a:ext cx="3506750" cy="3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>
            <a:spLocks noGrp="1"/>
          </p:cNvSpPr>
          <p:nvPr>
            <p:ph type="title"/>
          </p:nvPr>
        </p:nvSpPr>
        <p:spPr>
          <a:xfrm>
            <a:off x="701747" y="1281726"/>
            <a:ext cx="10960369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Сложности повторного использования и секционирование</a:t>
            </a:r>
            <a:endParaRPr dirty="0"/>
          </a:p>
        </p:txBody>
      </p:sp>
      <p:sp>
        <p:nvSpPr>
          <p:cNvPr id="151" name="Google Shape;151;p6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Сложности и секционирование</a:t>
            </a:r>
            <a:endParaRPr sz="1200"/>
          </a:p>
        </p:txBody>
      </p:sp>
      <p:sp>
        <p:nvSpPr>
          <p:cNvPr id="153" name="Google Shape;153;p6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5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365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Изоляция информации, специфичной для дизайна, требует дополнительных усилий, но критична для повторного использования тестбенча.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Примеры усложняющих факторов:</a:t>
            </a:r>
            <a:endParaRPr sz="170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/>
              <a:t>Задержки отклика после подачи теста;</a:t>
            </a:r>
            <a:endParaRPr sz="170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๏"/>
            </a:pPr>
            <a:r>
              <a:rPr lang="ru-RU" sz="1700"/>
              <a:t>Внутренние сигналы, влияющие на ожидаемый результат.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Такая информация упрощает отладку, но снижает гибкость и мешает переносу тестбенча в другие проекты.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2"/>
          </p:nvPr>
        </p:nvSpPr>
        <p:spPr>
          <a:xfrm>
            <a:off x="5897025" y="2149795"/>
            <a:ext cx="4814100" cy="19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Секционирование требует явного определения интерфейсов и поддержки и актуализации модулей.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Повторное использование наиболее эффективно на уровне подсистем со стандартизированными интерфейсами и в крупных проектах с универсальными модулями.</a:t>
            </a:r>
            <a:endParaRPr sz="1700"/>
          </a:p>
        </p:txBody>
      </p:sp>
      <p:pic>
        <p:nvPicPr>
          <p:cNvPr id="156" name="Google Shape;156;p6" title="9366777.png"/>
          <p:cNvPicPr preferRelativeResize="0"/>
          <p:nvPr/>
        </p:nvPicPr>
        <p:blipFill rotWithShape="1">
          <a:blip r:embed="rId4">
            <a:alphaModFix/>
          </a:blip>
          <a:srcRect l="8875" t="53391" r="53114" b="8773"/>
          <a:stretch/>
        </p:blipFill>
        <p:spPr>
          <a:xfrm>
            <a:off x="8771850" y="3902400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8034288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стандартных интерфейсов</a:t>
            </a:r>
            <a:endParaRPr dirty="0"/>
          </a:p>
        </p:txBody>
      </p:sp>
      <p:sp>
        <p:nvSpPr>
          <p:cNvPr id="163" name="Google Shape;163;p7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Стандартные интерфейсы</a:t>
            </a:r>
            <a:endParaRPr sz="1200"/>
          </a:p>
        </p:txBody>
      </p:sp>
      <p:sp>
        <p:nvSpPr>
          <p:cNvPr id="165" name="Google Shape;165;p7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6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66" name="Google Shape;166;p7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365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Для обеспечения гибкости тестбенча необходимо использовать отраслевые стандарты, такие как: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Языки разработки тестбенчей;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Интерфейсы симуляторов;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Методы отладки.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Первый шаг – четкое разделение функций тестбенча и внешних инструментов.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После этого следует стандартизировать интерфейсы, обеспечивая адаптацию.</a:t>
            </a:r>
            <a:endParaRPr sz="1700" dirty="0"/>
          </a:p>
        </p:txBody>
      </p:sp>
      <p:sp>
        <p:nvSpPr>
          <p:cNvPr id="167" name="Google Shape;167;p7"/>
          <p:cNvSpPr txBox="1"/>
          <p:nvPr/>
        </p:nvSpPr>
        <p:spPr>
          <a:xfrm>
            <a:off x="6096000" y="2149774"/>
            <a:ext cx="4814400" cy="3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Стандартизация интерфейсов создает ряд ограничений, среди которых: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Исключение использования некоторых современных инструментов;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Трудоемкость процессов согласования стандартов;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Предусмотрение интерфейсами возможности будущих изменений.</a:t>
            </a:r>
            <a:endParaRPr sz="1700" dirty="0"/>
          </a:p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Преимущества гибкого тестбенча: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Независимость от используемых языков и инструментов;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Возможность переключаться между технологиями без изменения архитектуры.</a:t>
            </a:r>
            <a:endParaRPr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>
            <a:spLocks noGrp="1"/>
          </p:cNvSpPr>
          <p:nvPr>
            <p:ph type="title"/>
          </p:nvPr>
        </p:nvSpPr>
        <p:spPr>
          <a:xfrm>
            <a:off x="701748" y="1281726"/>
            <a:ext cx="8006153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Поиск баланса при разработке тестбенча</a:t>
            </a:r>
            <a:endParaRPr b="1" dirty="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Поиск баланса</a:t>
            </a:r>
            <a:endParaRPr sz="1200"/>
          </a:p>
        </p:txBody>
      </p:sp>
      <p:sp>
        <p:nvSpPr>
          <p:cNvPr id="176" name="Google Shape;176;p8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7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77" name="Google Shape;177;p8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365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Разработка тестбенча требует учета множества факторов: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Цели верификации (это вся система, отдельное устройство или интеграция);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Масштаба задачи (влияет на структуру и повторное использование);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Типа дизайна (поток данных или центральный контроллер);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Уровня детализации (от полной проверки до упрощённой модели).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Тестбенч должен имитировать рабочие условия устройства и соответствовать архитектуре дизайна.</a:t>
            </a:r>
            <a:endParaRPr sz="1700" dirty="0"/>
          </a:p>
        </p:txBody>
      </p:sp>
      <p:sp>
        <p:nvSpPr>
          <p:cNvPr id="178" name="Google Shape;178;p8"/>
          <p:cNvSpPr txBox="1"/>
          <p:nvPr/>
        </p:nvSpPr>
        <p:spPr>
          <a:xfrm>
            <a:off x="5896950" y="2149799"/>
            <a:ext cx="4814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 существуют дополнительные факторы, в частности: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Наличие модели системы (можно ли использовать для отклика или замены блока);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Готовые тестовые последовательности (это альтернатива генерации);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Стандарты и спецификации (это основа моделей и проверок).</a:t>
            </a:r>
            <a:endParaRPr sz="1700" dirty="0"/>
          </a:p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Среди практических аспектов: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Доступные сроки, ресурсы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;</a:t>
            </a:r>
            <a:endParaRPr sz="1700" dirty="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</a:ext>
              </a:extLst>
            </a:endParaRPr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Уровень подготовки разработчиков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(который также влияет на сложность тестбенча).</a:t>
            </a:r>
            <a:endParaRPr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 txBox="1">
            <a:spLocks noGrp="1"/>
          </p:cNvSpPr>
          <p:nvPr>
            <p:ph type="title"/>
          </p:nvPr>
        </p:nvSpPr>
        <p:spPr>
          <a:xfrm>
            <a:off x="701748" y="1323930"/>
            <a:ext cx="6514977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Восходящий и нисходящий подходы к созданию тестбенчей</a:t>
            </a:r>
            <a:endParaRPr b="1" dirty="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Восходящий и нисходящий подходы</a:t>
            </a:r>
            <a:endParaRPr sz="1200"/>
          </a:p>
        </p:txBody>
      </p:sp>
      <p:sp>
        <p:nvSpPr>
          <p:cNvPr id="187" name="Google Shape;187;p9"/>
          <p:cNvSpPr txBox="1">
            <a:spLocks noGrp="1"/>
          </p:cNvSpPr>
          <p:nvPr>
            <p:ph type="sldNum" idx="12"/>
          </p:nvPr>
        </p:nvSpPr>
        <p:spPr>
          <a:xfrm>
            <a:off x="9979755" y="573875"/>
            <a:ext cx="47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8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2"/>
          </p:nvPr>
        </p:nvSpPr>
        <p:spPr>
          <a:xfrm>
            <a:off x="697555" y="2332668"/>
            <a:ext cx="4814245" cy="255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Нисходящий подход: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От системы к блокам;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Основан на модели системы;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Подходит при необходимости интеграции ПО и аналоговых доменов;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Позволяет планировать повторное использование и интеграцию;</a:t>
            </a:r>
            <a:endParaRPr sz="1700" dirty="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/>
              <a:t>Требует высокой квалификации и ресурсов.</a:t>
            </a:r>
            <a:endParaRPr sz="1700" dirty="0"/>
          </a:p>
        </p:txBody>
      </p:sp>
      <p:sp>
        <p:nvSpPr>
          <p:cNvPr id="189" name="Google Shape;189;p9"/>
          <p:cNvSpPr txBox="1"/>
          <p:nvPr/>
        </p:nvSpPr>
        <p:spPr>
          <a:xfrm>
            <a:off x="5897025" y="2332681"/>
            <a:ext cx="4814100" cy="19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Восходящий подход:</a:t>
            </a:r>
            <a:endParaRPr sz="1700" dirty="0"/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 узлов к системе;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Подходит при наличии только спецификации;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Прост в реализации, требует меньше опыта;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Позволяет раннюю отладку отдельных блоков;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Менее эффективен для повторного использования.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442AD-D315-6B97-0A29-3D193649EA49}"/>
              </a:ext>
            </a:extLst>
          </p:cNvPr>
          <p:cNvSpPr txBox="1"/>
          <p:nvPr/>
        </p:nvSpPr>
        <p:spPr>
          <a:xfrm>
            <a:off x="879652" y="5193935"/>
            <a:ext cx="10034745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Оба подхода используют транзакционные тестбенчи, утверждения, покрытие и аппаратное ускорение,</a:t>
            </a:r>
            <a:r>
              <a:rPr lang="ru-RU" sz="1700" dirty="0"/>
              <a:t> </a:t>
            </a:r>
            <a:r>
              <a:rPr lang="ru-RU" sz="1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 также включают элементы иерархического планирования вне зависимости от направления разработки.</a:t>
            </a:r>
            <a:endParaRPr lang="ru-RU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>
            <a:spLocks noGrp="1"/>
          </p:cNvSpPr>
          <p:nvPr>
            <p:ph type="title"/>
          </p:nvPr>
        </p:nvSpPr>
        <p:spPr>
          <a:xfrm>
            <a:off x="701749" y="1281726"/>
            <a:ext cx="9933426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Унифицированные тестбенчи и модули UVM</a:t>
            </a:r>
            <a:endParaRPr dirty="0"/>
          </a:p>
        </p:txBody>
      </p:sp>
      <p:sp>
        <p:nvSpPr>
          <p:cNvPr id="196" name="Google Shape;196;p10"/>
          <p:cNvSpPr txBox="1"/>
          <p:nvPr/>
        </p:nvSpPr>
        <p:spPr>
          <a:xfrm>
            <a:off x="4448818" y="479445"/>
            <a:ext cx="24050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14. Разработка тестбенчей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Модули и API</a:t>
            </a:r>
            <a:endParaRPr sz="1200"/>
          </a:p>
        </p:txBody>
      </p:sp>
      <p:sp>
        <p:nvSpPr>
          <p:cNvPr id="198" name="Google Shape;198;p10"/>
          <p:cNvSpPr txBox="1">
            <a:spLocks noGrp="1"/>
          </p:cNvSpPr>
          <p:nvPr>
            <p:ph type="sldNum" idx="12"/>
          </p:nvPr>
        </p:nvSpPr>
        <p:spPr>
          <a:xfrm>
            <a:off x="9979737" y="573881"/>
            <a:ext cx="4691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9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99" name="Google Shape;199;p10"/>
          <p:cNvSpPr txBox="1">
            <a:spLocks noGrp="1"/>
          </p:cNvSpPr>
          <p:nvPr>
            <p:ph type="body" idx="2"/>
          </p:nvPr>
        </p:nvSpPr>
        <p:spPr>
          <a:xfrm>
            <a:off x="697555" y="2149788"/>
            <a:ext cx="4814245" cy="422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Унифицированный тестбенч является основой эффективной и многоразовой среды верификации в рамках UVM.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Он состоит из стандартных модулей с единым интерфейсом, взаимодействующих на разных уровнях абстракции.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Основные составляющие модули:</a:t>
            </a:r>
            <a:endParaRPr sz="170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/>
              <a:t>Генератор тестовых последовательностей;</a:t>
            </a:r>
            <a:endParaRPr sz="170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/>
              <a:t>Транзакторы (плавный и подчинённый);</a:t>
            </a:r>
            <a:endParaRPr sz="170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/>
              <a:t>Мониторы интерфейсов;</a:t>
            </a:r>
            <a:endParaRPr sz="1700"/>
          </a:p>
          <a:p>
            <a:pPr marL="285750" lvl="0" indent="-3111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700"/>
              <a:buFont typeface="Calibri"/>
              <a:buChar char="๏"/>
            </a:pPr>
            <a:r>
              <a:rPr lang="ru-RU" sz="1700"/>
              <a:t>Проверка откликов.</a:t>
            </a:r>
            <a:endParaRPr sz="1700"/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381250"/>
            <a:ext cx="54483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1854</Words>
  <Application>Microsoft Office PowerPoint</Application>
  <PresentationFormat>Широкоэкранный</PresentationFormat>
  <Paragraphs>290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Noto Sans Symbols</vt:lpstr>
      <vt:lpstr>Тема Office</vt:lpstr>
      <vt:lpstr>Глава 14. Разработка тестбенчей</vt:lpstr>
      <vt:lpstr>Содержание</vt:lpstr>
      <vt:lpstr>Оценка компромиссов проектирования</vt:lpstr>
      <vt:lpstr>Повторное использование: изоляция информации, специфичной для дизайна</vt:lpstr>
      <vt:lpstr>Сложности повторного использования и секционирование</vt:lpstr>
      <vt:lpstr>Использование стандартных интерфейсов</vt:lpstr>
      <vt:lpstr>Поиск баланса при разработке тестбенча</vt:lpstr>
      <vt:lpstr>Восходящий и нисходящий подходы к созданию тестбенчей</vt:lpstr>
      <vt:lpstr>Унифицированные тестбенчи и модули UVM</vt:lpstr>
      <vt:lpstr>Функции модулей унифицированного тестбенча</vt:lpstr>
      <vt:lpstr>Программный интерфейс и нисходящая разработка тестбенча</vt:lpstr>
      <vt:lpstr>Разработка и отладка тестов до реализации дизайна</vt:lpstr>
      <vt:lpstr>Многоуровневая организация тестбенча и повторное использование</vt:lpstr>
      <vt:lpstr>Восходящая разработка тестбенчей</vt:lpstr>
      <vt:lpstr>Разработка верификационных тестов</vt:lpstr>
      <vt:lpstr>Направленные и случайные тесты</vt:lpstr>
      <vt:lpstr>Направленные тесты</vt:lpstr>
      <vt:lpstr>Сочетание направленного и случайного тестирования</vt:lpstr>
      <vt:lpstr>Ограничение случайных тестов</vt:lpstr>
      <vt:lpstr>Баланс между случайностью и контролем</vt:lpstr>
      <vt:lpstr>Требования к тестбенчу для ограниченного случайного тестирования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Георгий Перов</dc:creator>
  <cp:lastModifiedBy>Алина Тимощук</cp:lastModifiedBy>
  <cp:revision>2</cp:revision>
  <dcterms:created xsi:type="dcterms:W3CDTF">2025-02-05T13:07:34Z</dcterms:created>
  <dcterms:modified xsi:type="dcterms:W3CDTF">2025-04-10T20:58:21Z</dcterms:modified>
</cp:coreProperties>
</file>